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9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1" d="100"/>
          <a:sy n="101" d="100"/>
        </p:scale>
        <p:origin x="18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A3EFD-5E43-402F-8717-3FF5DEF2706F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AAFC4-8B8A-4281-927E-ED0BF999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4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AAFC4-8B8A-4281-927E-ED0BF99911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1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3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0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0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7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4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3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7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5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2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5742B-3103-43C9-A8FC-7D0315A041E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62600" y="0"/>
            <a:ext cx="3581400" cy="609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6" descr="background-text.png"/>
          <p:cNvPicPr>
            <a:picLocks noChangeAspect="1"/>
          </p:cNvPicPr>
          <p:nvPr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61106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35882" y="6292543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</a:rPr>
              <a:t>NISO@PURDUE.EDU  </a:t>
            </a:r>
            <a:r>
              <a:rPr lang="en-US" sz="2800" dirty="0">
                <a:solidFill>
                  <a:schemeClr val="bg1"/>
                </a:solidFill>
              </a:rPr>
              <a:t>|</a:t>
            </a:r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2800" dirty="0">
                <a:solidFill>
                  <a:srgbClr val="B99845"/>
                </a:solidFill>
                <a:latin typeface="Impact" panose="020B0806030902050204" pitchFamily="34" charset="0"/>
              </a:rPr>
              <a:t>WWW.PURDUE.EDU/NISO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844" y="3200400"/>
            <a:ext cx="1281113" cy="287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76900" y="3495707"/>
            <a:ext cx="33909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B99845"/>
                </a:solidFill>
                <a:latin typeface="Impact" panose="020B0806030902050204" pitchFamily="34" charset="0"/>
              </a:rPr>
              <a:t>MARCH SESSIONS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</a:rPr>
              <a:t>Information on the world’s most prestigious scholarship programs and graduate study in the U.K., U.S., Ireland, and China. Juniors, seniors, graduate students apply now. Freshmen and sophomores prepare.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012" y="539145"/>
            <a:ext cx="4754394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100" b="1" dirty="0"/>
              <a:t>Marshall Scholarship</a:t>
            </a:r>
            <a:endParaRPr lang="en-US" sz="1100" dirty="0"/>
          </a:p>
          <a:p>
            <a:r>
              <a:rPr lang="en-US" sz="1100" dirty="0"/>
              <a:t>Academic merit, leadership achievements, and a global perspective are qualities of Marshall Scholars in graduate study at any UK institution. U.S. applicants only.</a:t>
            </a:r>
          </a:p>
          <a:p>
            <a:r>
              <a:rPr lang="en-US" sz="1100" b="1" dirty="0"/>
              <a:t> </a:t>
            </a:r>
            <a:endParaRPr lang="en-US" sz="1100" dirty="0"/>
          </a:p>
          <a:p>
            <a:r>
              <a:rPr lang="en-US" sz="1100" b="1" dirty="0"/>
              <a:t>Rhodes Scholarship</a:t>
            </a:r>
            <a:endParaRPr lang="en-US" sz="1100" dirty="0"/>
          </a:p>
          <a:p>
            <a:r>
              <a:rPr lang="en-US" sz="1100" dirty="0"/>
              <a:t>Stellar students with demonstrated leadership potential and a commitment to fight “the good fight” pursue a graduate degree at University of Oxford on a Rhodes Scholarship. U.S. and international applicants.</a:t>
            </a:r>
          </a:p>
          <a:p>
            <a:endParaRPr lang="en-US" sz="1100" b="1" dirty="0"/>
          </a:p>
          <a:p>
            <a:r>
              <a:rPr lang="en-US" sz="1100" b="1" dirty="0"/>
              <a:t>Mitchell Scholarship</a:t>
            </a:r>
            <a:endParaRPr lang="en-US" sz="1100" dirty="0"/>
          </a:p>
          <a:p>
            <a:r>
              <a:rPr lang="en-US" sz="1100" dirty="0"/>
              <a:t>Future American leaders connect to Ireland through graduate school on a Mitchell Scholarship while fostering intellectual achievement and a commitment to community and service. U.S. applicants only.</a:t>
            </a:r>
          </a:p>
          <a:p>
            <a:endParaRPr lang="en-US" sz="1100" dirty="0"/>
          </a:p>
          <a:p>
            <a:r>
              <a:rPr lang="en-US" sz="1100" b="1" dirty="0"/>
              <a:t>Gates Cambridge Scholarship</a:t>
            </a:r>
            <a:endParaRPr lang="en-US" sz="1100" dirty="0"/>
          </a:p>
          <a:p>
            <a:r>
              <a:rPr lang="en-US" sz="1100" dirty="0"/>
              <a:t>Outstanding intellectual ability, leadership, and a commitment to improving the lives of others are essential qualities of a Gates Cambridge Scholar attending University of Cambridge. U.S. and international applicants.</a:t>
            </a:r>
          </a:p>
          <a:p>
            <a:endParaRPr lang="en-US" sz="1100" dirty="0"/>
          </a:p>
          <a:p>
            <a:r>
              <a:rPr lang="en-US" sz="1100" b="1" dirty="0"/>
              <a:t>Churchill Scholarship</a:t>
            </a:r>
            <a:endParaRPr lang="en-US" sz="1100" dirty="0"/>
          </a:p>
          <a:p>
            <a:r>
              <a:rPr lang="en-US" sz="1100" dirty="0"/>
              <a:t>Graduate program funding in the </a:t>
            </a:r>
            <a:r>
              <a:rPr lang="en-US" sz="1100" i="1" dirty="0"/>
              <a:t>sciences, engineering, or mathematics </a:t>
            </a:r>
            <a:r>
              <a:rPr lang="en-US" sz="1100" dirty="0"/>
              <a:t>at Churchill College, University of Cambridge. U.S. applicants only.</a:t>
            </a:r>
          </a:p>
          <a:p>
            <a:endParaRPr lang="en-US" sz="1100" dirty="0"/>
          </a:p>
          <a:p>
            <a:r>
              <a:rPr lang="en-US" sz="1100" b="1" dirty="0"/>
              <a:t>Schwarzman Scholars Program</a:t>
            </a:r>
            <a:endParaRPr lang="en-US" sz="1100" dirty="0"/>
          </a:p>
          <a:p>
            <a:r>
              <a:rPr lang="en-US" sz="1100" dirty="0"/>
              <a:t>Academic excellence, outstanding leadership and an entrepreneurial spirit are qualities that help students receive funding for a one-year master’s degree in Global Affairs at Tsinghua University in China. U.S. and international applicants.</a:t>
            </a:r>
          </a:p>
          <a:p>
            <a:endParaRPr lang="en-US" sz="1100" dirty="0"/>
          </a:p>
          <a:p>
            <a:r>
              <a:rPr lang="en-US" sz="1100" b="1" dirty="0"/>
              <a:t>Knight-Hennessy Scholars</a:t>
            </a:r>
            <a:endParaRPr lang="en-US" sz="1100" dirty="0"/>
          </a:p>
          <a:p>
            <a:r>
              <a:rPr lang="en-US" sz="1100" dirty="0"/>
              <a:t>Students with demonstrated leadership and civic commitment receive full funding for graduate education at Stanford. </a:t>
            </a:r>
            <a:r>
              <a:rPr lang="en-US" sz="1200" dirty="0"/>
              <a:t>U.S. and international applicants.</a:t>
            </a:r>
          </a:p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762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B99845"/>
                </a:solidFill>
                <a:latin typeface="Impact"/>
                <a:cs typeface="Impact"/>
              </a:rPr>
              <a:t>PRESTIGIOUS SCHOLARSHIPS FOR</a:t>
            </a:r>
          </a:p>
          <a:p>
            <a:pPr algn="ctr"/>
            <a:r>
              <a:rPr lang="en-US" sz="2000" dirty="0">
                <a:solidFill>
                  <a:srgbClr val="B99845"/>
                </a:solidFill>
                <a:latin typeface="Impact"/>
                <a:cs typeface="Impact"/>
              </a:rPr>
              <a:t>GLOBAL THINKERS AND COMMUNITY LEADERS</a:t>
            </a:r>
          </a:p>
        </p:txBody>
      </p:sp>
      <p:pic>
        <p:nvPicPr>
          <p:cNvPr id="2" name="Picture 1" descr="Lea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406" y="228600"/>
            <a:ext cx="327139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1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62600" y="0"/>
            <a:ext cx="3581400" cy="609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6" descr="background-text.png"/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61106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5591" y="62484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</a:rPr>
              <a:t>NISO@PURDUE.EDU  </a:t>
            </a:r>
            <a:r>
              <a:rPr lang="en-US" sz="2800" dirty="0">
                <a:solidFill>
                  <a:schemeClr val="bg1"/>
                </a:solidFill>
              </a:rPr>
              <a:t>|</a:t>
            </a:r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2800" dirty="0">
                <a:solidFill>
                  <a:srgbClr val="B99845"/>
                </a:solidFill>
                <a:latin typeface="Impact" panose="020B0806030902050204" pitchFamily="34" charset="0"/>
              </a:rPr>
              <a:t>WWW.PURDUE.EDU/NISO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844" y="3200400"/>
            <a:ext cx="1281113" cy="287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13303" y="3607723"/>
            <a:ext cx="34938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Churchill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Gates Cambridge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Marshall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Mitchell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Rhodes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Schwarzman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Knight-Hennessy Scholarship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52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B99845"/>
                </a:solidFill>
                <a:latin typeface="Impact"/>
                <a:cs typeface="Impact"/>
              </a:rPr>
              <a:t>SCHEDULE OF EVENTS</a:t>
            </a:r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07EBE8DD-B9B7-D978-3BA2-8EEBDB549F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0" y="190500"/>
            <a:ext cx="2857500" cy="2857500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041812A4-8D4E-7737-698E-37D2F7F7B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51" y="828020"/>
            <a:ext cx="53433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kern="100" dirty="0">
                <a:solidFill>
                  <a:srgbClr val="B99845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Tuesday, March 4              Remote Session</a:t>
            </a:r>
            <a:endParaRPr lang="en-US" sz="1100" kern="100" dirty="0">
              <a:solidFill>
                <a:srgbClr val="B99845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5:30 </a:t>
            </a:r>
            <a:r>
              <a:rPr lang="en-US" sz="14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4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6:30pm </a:t>
            </a:r>
            <a:r>
              <a:rPr lang="en-US" sz="1400" b="1" i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4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Rhodes, Marshall, Mitchell, Schwarzman, 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         </a:t>
            </a:r>
            <a:r>
              <a:rPr lang="en-US" sz="14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Knight-Hennessey Scholarships</a:t>
            </a:r>
            <a:r>
              <a:rPr lang="en-US" sz="16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These prestigious scholarship programs are not just graduate school funding -</a:t>
            </a:r>
            <a:r>
              <a:rPr lang="en-US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they are life-changing and life-long experiences. 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u="none" strike="noStrike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kern="100" dirty="0">
              <a:solidFill>
                <a:srgbClr val="B99845"/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kern="100" dirty="0">
                <a:solidFill>
                  <a:srgbClr val="B99845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Wednesday, March 5       Remote Session</a:t>
            </a:r>
            <a:endParaRPr lang="en-US" sz="1100" kern="100" dirty="0">
              <a:solidFill>
                <a:srgbClr val="B99845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kern="100" dirty="0">
                <a:solidFill>
                  <a:srgbClr val="9966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5:30 - 6:15pm    Churchill Scholarship	</a:t>
            </a:r>
            <a:endParaRPr lang="en-US" sz="1600" b="1" i="1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Churchill Scholars chat with you about Churchill's one-year programs for STEM graduate study and life at Cambridge.</a:t>
            </a:r>
            <a:r>
              <a:rPr lang="en-US" sz="14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4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i="1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6:30-7:15pm      Gates Cambridge Scholarships	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Learn about this fully funded graduate scholarship and leadership program to Cambridge University.</a:t>
            </a:r>
            <a:r>
              <a:rPr lang="en-US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kern="100" dirty="0">
              <a:solidFill>
                <a:srgbClr val="B99845"/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kern="100" dirty="0">
                <a:solidFill>
                  <a:srgbClr val="B99845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Thursday, March 6</a:t>
            </a:r>
            <a:r>
              <a:rPr lang="en-US" sz="2400" b="1" u="sng" kern="100" dirty="0">
                <a:solidFill>
                  <a:srgbClr val="B99845"/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kern="100" dirty="0">
                <a:solidFill>
                  <a:srgbClr val="B99845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HCRS 1060</a:t>
            </a:r>
            <a:endParaRPr lang="en-US" sz="1100" kern="100" dirty="0">
              <a:solidFill>
                <a:srgbClr val="B99845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6:00-7:00pm</a:t>
            </a:r>
            <a:r>
              <a:rPr lang="en-US" sz="1600" b="1" i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en-US" sz="16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NISO Meet and Greet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Meet with NISO to ask 1:1 questions or just chat more about the Marshall, Mitchell, Rhodes, Schwarzman, Knight Hennessey, Gates Cambridge, and Churchill Scholarships. Food will be served.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4440</TotalTime>
  <Words>477</Words>
  <Application>Microsoft Office PowerPoint</Application>
  <PresentationFormat>On-screen Show (4:3)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Impact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Asia</dc:creator>
  <cp:lastModifiedBy>Schirm, Veronica A</cp:lastModifiedBy>
  <cp:revision>44</cp:revision>
  <dcterms:created xsi:type="dcterms:W3CDTF">2014-09-15T15:35:22Z</dcterms:created>
  <dcterms:modified xsi:type="dcterms:W3CDTF">2025-02-24T18:15:56Z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2024-02-26T19:38:16Z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5f8be24f-3d8d-4270-bbce-ba97462bd1f6</vt:lpwstr>
  </property>
  <property fmtid="{D5CDD505-2E9C-101B-9397-08002B2CF9AE}" pid="8" name="MSIP_Label_4044bd30-2ed7-4c9d-9d12-46200872a97b_ContentBits">
    <vt:lpwstr>0</vt:lpwstr>
  </property>
</Properties>
</file>